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9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64" r:id="rId19"/>
    <p:sldId id="265" r:id="rId20"/>
    <p:sldId id="266" r:id="rId21"/>
    <p:sldId id="267" r:id="rId22"/>
    <p:sldId id="268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3E7C-E443-4445-A01A-95F4B7624E1E}" type="datetimeFigureOut">
              <a:rPr lang="ru-RU" smtClean="0"/>
              <a:pPr/>
              <a:t>15.10.2016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F815EDF8-5842-4F92-B62A-CC8F5465B3E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3E7C-E443-4445-A01A-95F4B7624E1E}" type="datetimeFigureOut">
              <a:rPr lang="ru-RU" smtClean="0"/>
              <a:pPr/>
              <a:t>15.10.2016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EDF8-5842-4F92-B62A-CC8F5465B3E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3E7C-E443-4445-A01A-95F4B7624E1E}" type="datetimeFigureOut">
              <a:rPr lang="ru-RU" smtClean="0"/>
              <a:pPr/>
              <a:t>15.10.2016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815EDF8-5842-4F92-B62A-CC8F5465B3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3E7C-E443-4445-A01A-95F4B7624E1E}" type="datetimeFigureOut">
              <a:rPr lang="ru-RU" smtClean="0"/>
              <a:pPr/>
              <a:t>15.10.2016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EDF8-5842-4F92-B62A-CC8F5465B3E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3E7C-E443-4445-A01A-95F4B7624E1E}" type="datetimeFigureOut">
              <a:rPr lang="ru-RU" smtClean="0"/>
              <a:pPr/>
              <a:t>15.10.2016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EDF8-5842-4F92-B62A-CC8F5465B3E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3E7C-E443-4445-A01A-95F4B7624E1E}" type="datetimeFigureOut">
              <a:rPr lang="ru-RU" smtClean="0"/>
              <a:pPr/>
              <a:t>15.10.2016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EDF8-5842-4F92-B62A-CC8F5465B3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3E7C-E443-4445-A01A-95F4B7624E1E}" type="datetimeFigureOut">
              <a:rPr lang="ru-RU" smtClean="0"/>
              <a:pPr/>
              <a:t>15.10.2016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EDF8-5842-4F92-B62A-CC8F5465B3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3E7C-E443-4445-A01A-95F4B7624E1E}" type="datetimeFigureOut">
              <a:rPr lang="ru-RU" smtClean="0"/>
              <a:pPr/>
              <a:t>15.10.2016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EDF8-5842-4F92-B62A-CC8F5465B3E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3E7C-E443-4445-A01A-95F4B7624E1E}" type="datetimeFigureOut">
              <a:rPr lang="ru-RU" smtClean="0"/>
              <a:pPr/>
              <a:t>15.10.2016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815EDF8-5842-4F92-B62A-CC8F5465B3E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3E7C-E443-4445-A01A-95F4B7624E1E}" type="datetimeFigureOut">
              <a:rPr lang="ru-RU" smtClean="0"/>
              <a:pPr/>
              <a:t>15.10.2016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EDF8-5842-4F92-B62A-CC8F5465B3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3E7C-E443-4445-A01A-95F4B7624E1E}" type="datetimeFigureOut">
              <a:rPr lang="ru-RU" smtClean="0"/>
              <a:pPr/>
              <a:t>15.10.2016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EDF8-5842-4F92-B62A-CC8F5465B3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E593E7C-E443-4445-A01A-95F4B7624E1E}" type="datetimeFigureOut">
              <a:rPr lang="ru-RU" smtClean="0"/>
              <a:pPr/>
              <a:t>15.10.2016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F815EDF8-5842-4F92-B62A-CC8F5465B3E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files.school-collection.edu.ru/dlrstore/6a493343-35e0-4574-a2b5-82bc452a7d36/%5bINF_026%5d_%5bAM_14%5d.swf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files.school-collection.edu.ru/dlrstore/58f73ba3-5116-4d38-8009-61f7fe64ed6d/9_32.pps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slideLayout" Target="../slideLayouts/slideLayout7.xml"/><Relationship Id="rId1" Type="http://schemas.openxmlformats.org/officeDocument/2006/relationships/audio" Target="file:///H:\7&#1082;&#1083;%20&#1052;&#1085;&#1086;&#1075;&#1086;&#1091;&#1088;&#1086;&#1074;&#1085;&#1077;&#1074;&#1099;&#1077;%20&#1089;&#1087;&#1080;&#1089;&#1082;&#1080;\&#1044;&#1086;&#1088;&#1086;&#1075;&#1072;%20&#1076;&#1086;&#1073;&#1088;&#1072;.mp3" TargetMode="Externa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&#1048;&#1079;&#1084;&#1077;&#1088;&#1077;&#1085;&#1080;&#1077;%20&#1080;&#1085;&#1092;&#1086;&#1088;&#1084;&#1072;&#1094;&#1080;&#1080;.%20&#1054;&#1073;&#1098;&#1105;&#1084;&#1085;&#1099;&#1081;%20&#1087;&#1086;&#1076;&#1093;&#1086;&#1076;.mtx" TargetMode="Externa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fld id="{AA2B61BE-78EF-48F2-B4BD-561F32053926}" type="datetime1">
              <a:rPr lang="ru-RU" sz="6000" smtClean="0"/>
              <a:pPr/>
              <a:t>15.10.2016</a:t>
            </a:fld>
            <a:endParaRPr lang="ru-RU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Верите </a:t>
            </a:r>
            <a:r>
              <a:rPr lang="ru-RU" dirty="0"/>
              <a:t>ли Вы, что</a:t>
            </a:r>
            <a:r>
              <a:rPr lang="ru-RU" dirty="0" smtClean="0"/>
              <a:t>…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ru-RU" dirty="0"/>
              <a:t>1 байт = 8 бит.        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1 Кб = 1000 байт.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2</a:t>
            </a:r>
            <a:r>
              <a:rPr lang="ru-RU" baseline="30000" dirty="0"/>
              <a:t>6 </a:t>
            </a:r>
            <a:r>
              <a:rPr lang="ru-RU" dirty="0"/>
              <a:t>= 256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1 Мб = 1024 Кб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В учебнике с 250 страницами информации больше, чем в учебнике с 200 стр</a:t>
            </a:r>
            <a:r>
              <a:rPr lang="ru-RU" dirty="0" smtClean="0"/>
              <a:t>.</a:t>
            </a:r>
          </a:p>
          <a:p>
            <a:pPr marL="514350" lvl="0" indent="-514350">
              <a:buFont typeface="+mj-lt"/>
              <a:buAutoNum type="arabicPeriod"/>
            </a:pPr>
            <a:endParaRPr lang="ru-RU" dirty="0"/>
          </a:p>
          <a:p>
            <a:pPr>
              <a:buFont typeface="Wingdings" pitchFamily="2" charset="2"/>
              <a:buChar char="ü"/>
            </a:pPr>
            <a:r>
              <a:rPr lang="ru-RU" dirty="0"/>
              <a:t>Ключ: 1. + 2. – 3.+ 4. + 5. – </a:t>
            </a:r>
          </a:p>
          <a:p>
            <a:pPr>
              <a:buFont typeface="Wingdings" pitchFamily="2" charset="2"/>
              <a:buChar char="ü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ru-RU" dirty="0"/>
              <a:t>Продолжите фразу: «Биты, байты, килобайты – это … информации.» </a:t>
            </a:r>
          </a:p>
          <a:p>
            <a:r>
              <a:rPr lang="ru-RU" dirty="0"/>
              <a:t>Что измеряют с помощью данных единиц?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Единицы измерения информации. Объёмный подход к измерению информации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Картинки по запросу раскрытая книг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Картинки по запросу раскрытая книг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Картинки по запросу раскрытая книг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Картинки по запросу раскрытая книг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4" name="AutoShape 10" descr="Картинки по запросу раскрытая книг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6" name="AutoShape 12" descr="Картинки по запросу раскрытая книг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8" name="AutoShape 14" descr="Картинки по запросу раскрытая книг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" name="Рисунок 10" descr="Без названия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4" y="2786058"/>
            <a:ext cx="3692897" cy="2457455"/>
          </a:xfrm>
          <a:prstGeom prst="rect">
            <a:avLst/>
          </a:prstGeom>
        </p:spPr>
      </p:pic>
      <p:pic>
        <p:nvPicPr>
          <p:cNvPr id="1042" name="Picture 18" descr="Картинки по запросу раскрытая книг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 flipV="1">
            <a:off x="4929190" y="3286124"/>
            <a:ext cx="3748794" cy="1768073"/>
          </a:xfrm>
          <a:prstGeom prst="rect">
            <a:avLst/>
          </a:prstGeom>
          <a:noFill/>
        </p:spPr>
      </p:pic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428596" y="1500174"/>
            <a:ext cx="8501122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В учебнике с 250 страницами информации больше, чем в учебнике в 200 страниц?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1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sz="5400" b="1" dirty="0" smtClean="0"/>
              <a:t>N = 2</a:t>
            </a:r>
            <a:r>
              <a:rPr lang="en-US" sz="5400" b="1" baseline="30000" dirty="0" smtClean="0"/>
              <a:t>i</a:t>
            </a:r>
            <a:endParaRPr lang="ru-RU" sz="5400" dirty="0" smtClean="0"/>
          </a:p>
          <a:p>
            <a:r>
              <a:rPr lang="en-US" sz="3600" dirty="0" err="1" smtClean="0"/>
              <a:t>i</a:t>
            </a:r>
            <a:r>
              <a:rPr lang="ru-RU" sz="3600" dirty="0" smtClean="0"/>
              <a:t> - информационный вес символа.</a:t>
            </a:r>
          </a:p>
          <a:p>
            <a:r>
              <a:rPr lang="ru-RU" sz="3600" dirty="0" smtClean="0"/>
              <a:t>К – количество символов в тексте.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2993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2547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Вспомним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714348" y="1214422"/>
            <a:ext cx="7972452" cy="4572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/>
              <a:t>Единицы измерения </a:t>
            </a:r>
          </a:p>
          <a:p>
            <a:pPr algn="ctr">
              <a:buNone/>
            </a:pPr>
            <a:r>
              <a:rPr lang="ru-RU" dirty="0" smtClean="0"/>
              <a:t>1 байт = 8 бит</a:t>
            </a:r>
          </a:p>
          <a:p>
            <a:pPr algn="ctr">
              <a:buNone/>
            </a:pPr>
            <a:r>
              <a:rPr lang="ru-RU" dirty="0" smtClean="0"/>
              <a:t>1 Кб = 1024 байт</a:t>
            </a:r>
          </a:p>
          <a:p>
            <a:pPr algn="ctr">
              <a:buNone/>
            </a:pPr>
            <a:r>
              <a:rPr lang="ru-RU" dirty="0" smtClean="0"/>
              <a:t>1 Мб = 1024 Кб</a:t>
            </a:r>
          </a:p>
          <a:p>
            <a:pPr algn="ctr">
              <a:buNone/>
            </a:pPr>
            <a:r>
              <a:rPr lang="ru-RU" dirty="0" smtClean="0"/>
              <a:t>1 Гб = 1024 Мб</a:t>
            </a:r>
          </a:p>
          <a:p>
            <a:pPr algn="ctr">
              <a:buNone/>
            </a:pPr>
            <a:r>
              <a:rPr lang="ru-RU" dirty="0" smtClean="0"/>
              <a:t>Компьютер использует 256 символов, то есть использует равномерный восьмиразрядный код.</a:t>
            </a:r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dirty="0" smtClean="0"/>
              <a:t>Один разряд несёт 1 единицу информации -1 бит  </a:t>
            </a:r>
            <a:endParaRPr lang="ru-RU" dirty="0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7" descr="http://www.nivagold.ru/raznoe1/tansy/PhotoAlbum1/Photo%20015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75" y="3143250"/>
            <a:ext cx="4283075" cy="264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Дорога добра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7848600" y="5943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457200" y="228600"/>
            <a:ext cx="8229600" cy="944563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ru-RU" sz="7200" ker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Физминутка</a:t>
            </a:r>
            <a:endParaRPr lang="ru-RU" sz="7200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7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www.nivagold.ru/raznoe1/obuv/schuhe-0145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75" y="428625"/>
            <a:ext cx="49530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928813" y="5143500"/>
            <a:ext cx="5715000" cy="107156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6" descr="http://www.nivagold.ru/raznoe1/obuv/schuhe-0185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50" y="785813"/>
            <a:ext cx="4643438" cy="4643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285875" y="4786313"/>
            <a:ext cx="5715000" cy="107156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8" descr="http://www.nivagold.ru/raznoe1/obuv/schuhe-0398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88" y="571500"/>
            <a:ext cx="4786312" cy="478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428750" y="4643438"/>
            <a:ext cx="5715000" cy="107156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 descr="http://www.nivagold.ru/raznoe1/obuv/schuhe-0048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88" y="1214438"/>
            <a:ext cx="4429125" cy="442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571625" y="4929188"/>
            <a:ext cx="5715000" cy="107156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www.nivagold.ru/raznoe1/obuv/schuhe-0122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63" y="1714500"/>
            <a:ext cx="40005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000250" y="5143500"/>
            <a:ext cx="5715000" cy="107156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4" descr="http://www.nivagold.ru/raznoe1/obuv/schuhe-0153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313" y="1357313"/>
            <a:ext cx="4643437" cy="4643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071688" y="5286375"/>
            <a:ext cx="5715000" cy="107156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12" descr="http://www.nivagold.ru/raznoe1/obuv/schuhe-0095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50" y="1143000"/>
            <a:ext cx="4857750" cy="485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714500" y="5572125"/>
            <a:ext cx="5715000" cy="107156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dirty="0" smtClean="0">
                <a:solidFill>
                  <a:schemeClr val="tx1"/>
                </a:solidFill>
              </a:rPr>
              <a:t>Задача №1</a:t>
            </a:r>
            <a:endParaRPr lang="ru-RU" sz="60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857224" y="2071678"/>
            <a:ext cx="7772400" cy="4572000"/>
          </a:xfrm>
        </p:spPr>
        <p:txBody>
          <a:bodyPr/>
          <a:lstStyle/>
          <a:p>
            <a:r>
              <a:rPr lang="ru-RU" sz="3200" dirty="0" smtClean="0"/>
              <a:t>Сообщение, записанное буквами из 32-х символьного алфавита, содержит 30 символов. Какой объем информации оно несёт?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28662" y="2286000"/>
            <a:ext cx="7772400" cy="4572000"/>
          </a:xfrm>
        </p:spPr>
        <p:txBody>
          <a:bodyPr/>
          <a:lstStyle/>
          <a:p>
            <a:r>
              <a:rPr lang="ru-RU" sz="3200" dirty="0" smtClean="0"/>
              <a:t>Книга, набранная с помощью компьютера содержит 150 страниц; на каждой странице – 40 строк, в каждой строке – 60 символов. Каков объем информации в книге?</a:t>
            </a:r>
          </a:p>
          <a:p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066800" y="4270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Задача №2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000100" y="2000240"/>
            <a:ext cx="7772400" cy="457200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Выразите: 3 Кб в байтах и битах</a:t>
            </a:r>
            <a:endParaRPr lang="ru-RU" sz="32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066800" y="4270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Задача №3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4400" dirty="0" smtClean="0"/>
              <a:t>Критерии оценивания: </a:t>
            </a:r>
          </a:p>
          <a:p>
            <a:pPr algn="ctr">
              <a:buFont typeface="Wingdings" pitchFamily="2" charset="2"/>
              <a:buChar char="ü"/>
            </a:pPr>
            <a:r>
              <a:rPr lang="ru-RU" sz="4400" dirty="0" smtClean="0"/>
              <a:t>     0-2 балла – «2»</a:t>
            </a:r>
          </a:p>
          <a:p>
            <a:pPr algn="ctr">
              <a:buFont typeface="Wingdings" pitchFamily="2" charset="2"/>
              <a:buChar char="ü"/>
            </a:pPr>
            <a:r>
              <a:rPr lang="ru-RU" sz="4400" dirty="0" smtClean="0"/>
              <a:t>     3-4 балла – «3»</a:t>
            </a:r>
          </a:p>
          <a:p>
            <a:pPr algn="ctr">
              <a:buFont typeface="Wingdings" pitchFamily="2" charset="2"/>
              <a:buChar char="ü"/>
            </a:pPr>
            <a:r>
              <a:rPr lang="ru-RU" sz="4400" dirty="0" smtClean="0"/>
              <a:t>     4-5 балла – «4»</a:t>
            </a:r>
          </a:p>
          <a:p>
            <a:pPr algn="ctr">
              <a:buFont typeface="Wingdings" pitchFamily="2" charset="2"/>
              <a:buChar char="ü"/>
            </a:pPr>
            <a:r>
              <a:rPr lang="ru-RU" sz="4400" dirty="0" smtClean="0"/>
              <a:t>     </a:t>
            </a:r>
            <a:r>
              <a:rPr lang="en-US" sz="4400" dirty="0" smtClean="0"/>
              <a:t>&gt;</a:t>
            </a:r>
            <a:r>
              <a:rPr lang="ru-RU" sz="4400" dirty="0" smtClean="0"/>
              <a:t>5 баллов – «5»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27</TotalTime>
  <Words>262</Words>
  <Application>Microsoft Office PowerPoint</Application>
  <PresentationFormat>Экран (4:3)</PresentationFormat>
  <Paragraphs>37</Paragraphs>
  <Slides>22</Slides>
  <Notes>0</Notes>
  <HiddenSlides>1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Справедливость</vt:lpstr>
      <vt:lpstr>15.10.2016</vt:lpstr>
      <vt:lpstr>Верите ли Вы, что…</vt:lpstr>
      <vt:lpstr>Слайд 3</vt:lpstr>
      <vt:lpstr>Единицы измерения информации. Объёмный подход к измерению информации</vt:lpstr>
      <vt:lpstr>В учебнике с 250 страницами информации больше, чем в учебнике в 200 страниц?</vt:lpstr>
      <vt:lpstr>Слайд 6</vt:lpstr>
      <vt:lpstr>Слайд 7</vt:lpstr>
      <vt:lpstr>Слайд 8</vt:lpstr>
      <vt:lpstr>Вспомним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Задача №1</vt:lpstr>
      <vt:lpstr>Слайд 19</vt:lpstr>
      <vt:lpstr>Слайд 20</vt:lpstr>
      <vt:lpstr>Слайд 21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13.10.2016</dc:title>
  <dc:creator>K</dc:creator>
  <cp:lastModifiedBy>K</cp:lastModifiedBy>
  <cp:revision>6</cp:revision>
  <dcterms:created xsi:type="dcterms:W3CDTF">2016-10-13T16:42:22Z</dcterms:created>
  <dcterms:modified xsi:type="dcterms:W3CDTF">2016-10-15T15:06:40Z</dcterms:modified>
</cp:coreProperties>
</file>